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92" d="100"/>
          <a:sy n="92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A0251-B724-455D-82E4-A5C1BF642957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0E192-B9B0-49F4-9BEB-AA0BA1C2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57062"/>
            <a:ext cx="9144000" cy="17391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18"/>
            <a:ext cx="9144000" cy="106231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Attorney General, State of Rhode Island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fld id="{DE2D5A3F-2984-497E-A9F6-6A7057778B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04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January 23,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Attorney General, State of Rhode Island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DBCBF1-EC55-419F-B9C2-6D220F00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6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January 23,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Attorney General, State of Rhode Island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DBCBF1-EC55-419F-B9C2-6D220F00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0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80443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Attorney General, State of Rhode Island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fld id="{C2DBCBF1-EC55-419F-B9C2-6D220F0023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53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January 23,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Attorney General, State of Rhode Island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DBCBF1-EC55-419F-B9C2-6D220F00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7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January 23,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Attorney General, State of Rhode Island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DBCBF1-EC55-419F-B9C2-6D220F00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5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January 23, 2019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Attorney General, State of Rhode Island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DBCBF1-EC55-419F-B9C2-6D220F00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47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January 23,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Attorney General, State of Rhode Island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DBCBF1-EC55-419F-B9C2-6D220F00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1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January 23, 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Attorney General, State of Rhode Island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DBCBF1-EC55-419F-B9C2-6D220F00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6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January 23,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Attorney General, State of Rhode Island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DBCBF1-EC55-419F-B9C2-6D220F00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1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January 23,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Attorney General, State of Rhode Island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DBCBF1-EC55-419F-B9C2-6D220F00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4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8474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301" y="414039"/>
            <a:ext cx="1232199" cy="1232199"/>
          </a:xfrm>
          <a:prstGeom prst="rect">
            <a:avLst/>
          </a:prstGeom>
        </p:spPr>
      </p:pic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Attorney General, State of Rhode Island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6CE35-664E-4E54-8BA8-AF42591E2C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57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cote@riag.ri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89829"/>
            <a:ext cx="9144000" cy="1739171"/>
          </a:xfrm>
        </p:spPr>
        <p:txBody>
          <a:bodyPr>
            <a:normAutofit fontScale="90000"/>
          </a:bodyPr>
          <a:lstStyle/>
          <a:p>
            <a:r>
              <a:rPr lang="en-US" dirty="0"/>
              <a:t>Rhode Island </a:t>
            </a:r>
            <a:br>
              <a:rPr lang="en-US" dirty="0"/>
            </a:br>
            <a:r>
              <a:rPr lang="en-US" dirty="0"/>
              <a:t>Office of the Attorney General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5060" y="3934610"/>
            <a:ext cx="9144000" cy="1062318"/>
          </a:xfrm>
        </p:spPr>
        <p:txBody>
          <a:bodyPr>
            <a:normAutofit/>
          </a:bodyPr>
          <a:lstStyle/>
          <a:p>
            <a:r>
              <a:rPr lang="en-US" sz="4400" dirty="0"/>
              <a:t>Elder Abuse Unit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General, State of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5A3F-2984-497E-A9F6-6A7057778B3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707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United States is an Aging 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0472"/>
            <a:ext cx="10515600" cy="4351338"/>
          </a:xfrm>
        </p:spPr>
        <p:txBody>
          <a:bodyPr/>
          <a:lstStyle/>
          <a:p>
            <a:r>
              <a:rPr lang="en-US" dirty="0"/>
              <a:t>2015: 47.7 million people age 65 and older</a:t>
            </a:r>
          </a:p>
          <a:p>
            <a:r>
              <a:rPr lang="en-US" dirty="0"/>
              <a:t>2060 projected population people age 65 and older is 90 million!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General, State of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CBF1-EC55-419F-B9C2-6D220F002374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B398E55-5E80-49FE-9066-27A95C352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989" y="2850331"/>
            <a:ext cx="5468113" cy="324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8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775CB9-8857-4361-8AF0-9B1D20682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Statistics on Elder Abuse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BD08E2-62A8-4472-A40A-4B7C40AB2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Abused seniors are 3 TIMES more likely to die than non-abused seniors.</a:t>
            </a:r>
          </a:p>
          <a:p>
            <a:r>
              <a:rPr lang="en-US" dirty="0"/>
              <a:t>Cognitive decline is a risk factor for elder abuse, including financial exploitation.</a:t>
            </a:r>
          </a:p>
          <a:p>
            <a:r>
              <a:rPr lang="en-US" dirty="0"/>
              <a:t>Approximately 1 in 10 seniors is abused each year.</a:t>
            </a:r>
          </a:p>
          <a:p>
            <a:r>
              <a:rPr lang="en-US" dirty="0"/>
              <a:t>Elder abuse is dramatically underreported.  Only 1 in every 23 cases is reported to Adult Protective Services.</a:t>
            </a:r>
          </a:p>
          <a:p>
            <a:endParaRPr lang="en-US" dirty="0"/>
          </a:p>
          <a:p>
            <a:pPr marL="3657600" lvl="8" indent="0" algn="r">
              <a:buNone/>
            </a:pPr>
            <a:r>
              <a:rPr lang="en-US" sz="900" dirty="0"/>
              <a:t>Source: Dept. of Justice, Elder Justice Initiative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5582059-A5D3-4646-A47B-2B1E2FDAB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6BD55C4-50D2-46A9-8DD9-40827592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General, State of Rhode Island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40C0B6-BDED-4CCD-99CC-70C56CFA6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CBF1-EC55-419F-B9C2-6D220F00237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46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3930CD-8737-4E8C-A476-2C7E49EB2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of Elder Abuse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FB0627-77B8-4265-A947-D31642AA5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Financial Exploitation</a:t>
            </a:r>
          </a:p>
          <a:p>
            <a:r>
              <a:rPr lang="en-US" dirty="0"/>
              <a:t>Physical Abuse</a:t>
            </a:r>
          </a:p>
          <a:p>
            <a:r>
              <a:rPr lang="en-US" dirty="0"/>
              <a:t>Emotional/Psychological</a:t>
            </a:r>
          </a:p>
          <a:p>
            <a:r>
              <a:rPr lang="en-US" dirty="0"/>
              <a:t>Sexual Abuse</a:t>
            </a:r>
          </a:p>
          <a:p>
            <a:r>
              <a:rPr lang="en-US" dirty="0"/>
              <a:t>Abandonment</a:t>
            </a:r>
          </a:p>
          <a:p>
            <a:r>
              <a:rPr lang="en-US" dirty="0"/>
              <a:t>Neglect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C92C0D-E46C-4AD4-A7F9-7210549C8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0F0AE5-38DD-412A-AE35-D343670F8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General, State of Rhode Island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884579-D451-49CC-A83F-080DAA3E3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CBF1-EC55-419F-B9C2-6D220F00237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924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542A93-D7D9-4B00-8BBF-E1875A469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Abuse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C592D4-0B9F-4481-BD3D-D2607D0AE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Scams</a:t>
            </a:r>
          </a:p>
          <a:p>
            <a:pPr lvl="1"/>
            <a:r>
              <a:rPr lang="en-US" dirty="0"/>
              <a:t>Lottery, Sweepstakes Scams</a:t>
            </a:r>
          </a:p>
          <a:p>
            <a:pPr lvl="1"/>
            <a:r>
              <a:rPr lang="en-US" dirty="0"/>
              <a:t>Grandparent Scam</a:t>
            </a:r>
          </a:p>
          <a:p>
            <a:pPr lvl="1"/>
            <a:r>
              <a:rPr lang="en-US" dirty="0"/>
              <a:t>Work from Home Schemes</a:t>
            </a:r>
          </a:p>
          <a:p>
            <a:pPr lvl="1"/>
            <a:r>
              <a:rPr lang="en-US" dirty="0"/>
              <a:t>Tax Scams</a:t>
            </a:r>
          </a:p>
          <a:p>
            <a:pPr lvl="1"/>
            <a:r>
              <a:rPr lang="en-US" dirty="0"/>
              <a:t>Phishing Scams</a:t>
            </a:r>
          </a:p>
          <a:p>
            <a:pPr lvl="1"/>
            <a:r>
              <a:rPr lang="en-US" dirty="0"/>
              <a:t>Romance Scams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992D47-0F0C-476D-8704-5012F24A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70F48F-F8F9-4D24-A664-D692A21F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General, State of Rhode Island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EB3801-536E-4180-9B5F-959BB14C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CBF1-EC55-419F-B9C2-6D220F00237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889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6A3CA2-5A20-4EC2-B8EE-10D980D3A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Elder Abuse Unit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1D9098-4F9F-4318-90AE-86BDD6065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2018-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125 Superior Court cases opened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126 Disposed cases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Resulting in a total of 32.5 years to serve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$185,035.18 ordered in restitution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F126DF-99CC-47BB-80AA-F5321910A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687686-BFCB-44B1-A941-2D76C208C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General, State of Rhode Island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D58BB0-48FB-410A-8E11-6B23DA62B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CBF1-EC55-419F-B9C2-6D220F00237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142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6491C6-99FA-41E7-8811-0CEF69AE5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Rhode Island General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CB0BB2-2EDD-4182-8CE1-1E36D0D6B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228" y="2187574"/>
            <a:ext cx="10515600" cy="4351338"/>
          </a:xfrm>
        </p:spPr>
        <p:txBody>
          <a:bodyPr/>
          <a:lstStyle/>
          <a:p>
            <a:r>
              <a:rPr lang="en-US" dirty="0"/>
              <a:t>Title 11, Criminal Offenses</a:t>
            </a:r>
          </a:p>
          <a:p>
            <a:endParaRPr lang="en-US" dirty="0"/>
          </a:p>
          <a:p>
            <a:r>
              <a:rPr lang="en-US" dirty="0"/>
              <a:t>Title 42-9.2, Office of the Elder Justice Prosecution Unit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4B8B52-2B00-404C-90AE-742C4EE2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5AB18B-9329-43F6-8F0B-796625EF7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General, State of Rhode Island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2A6F59-D60B-4A5B-BF1E-1830F91C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CBF1-EC55-419F-B9C2-6D220F00237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904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997B51-2BE6-4108-BDE6-60011A509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01E995-34A2-457B-A623-C23709BE7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Preventative Education</a:t>
            </a:r>
          </a:p>
          <a:p>
            <a:pPr lvl="2"/>
            <a:r>
              <a:rPr lang="en-US" dirty="0"/>
              <a:t>Older Adults</a:t>
            </a:r>
          </a:p>
          <a:p>
            <a:pPr lvl="2"/>
            <a:r>
              <a:rPr lang="en-US" dirty="0"/>
              <a:t>Medical Professionals, including home health aides</a:t>
            </a:r>
          </a:p>
          <a:p>
            <a:pPr lvl="2"/>
            <a:r>
              <a:rPr lang="en-US" dirty="0"/>
              <a:t>Law Enforcement</a:t>
            </a:r>
          </a:p>
          <a:p>
            <a:pPr lvl="2"/>
            <a:r>
              <a:rPr lang="en-US" dirty="0"/>
              <a:t>Evaluation of Current Laws</a:t>
            </a:r>
          </a:p>
          <a:p>
            <a:pPr lvl="4"/>
            <a:r>
              <a:rPr lang="en-US" dirty="0"/>
              <a:t>Banking Rules and Regulations</a:t>
            </a:r>
          </a:p>
          <a:p>
            <a:pPr lvl="4"/>
            <a:r>
              <a:rPr lang="en-US" dirty="0"/>
              <a:t>National Background Checks</a:t>
            </a:r>
          </a:p>
          <a:p>
            <a:pPr lvl="4"/>
            <a:r>
              <a:rPr lang="en-US" dirty="0"/>
              <a:t>Probate Courts</a:t>
            </a:r>
          </a:p>
          <a:p>
            <a:pPr lvl="2"/>
            <a:r>
              <a:rPr lang="en-US" dirty="0"/>
              <a:t>Information sharing among relevant agencies and providers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0B5F363-4CC4-4DDD-95FF-596791E9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1C964E-E04B-4731-89DF-FA881877B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General, State of Rhode Island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555F77E-BC9F-46DE-B484-8EC94DBC7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CBF1-EC55-419F-B9C2-6D220F00237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202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9C7844-B8B2-4E1E-B929-29B6A6CB6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Molly </a:t>
            </a:r>
            <a:r>
              <a:rPr lang="en-US" dirty="0" err="1"/>
              <a:t>Kapstein</a:t>
            </a:r>
            <a:r>
              <a:rPr lang="en-US" dirty="0"/>
              <a:t> Cote</a:t>
            </a:r>
          </a:p>
          <a:p>
            <a:pPr marL="0" indent="0" algn="ctr">
              <a:buNone/>
            </a:pPr>
            <a:r>
              <a:rPr lang="en-US" dirty="0"/>
              <a:t>Special Assistant Attorney General</a:t>
            </a:r>
          </a:p>
          <a:p>
            <a:pPr marL="0" indent="0" algn="ctr">
              <a:buNone/>
            </a:pPr>
            <a:r>
              <a:rPr lang="en-US" dirty="0"/>
              <a:t>(401) 274-4400, ext. 2032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mcote@riag.ri.gov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Mickaela Driscoll</a:t>
            </a:r>
          </a:p>
          <a:p>
            <a:pPr marL="0" indent="0" algn="ctr">
              <a:buNone/>
            </a:pPr>
            <a:r>
              <a:rPr lang="en-US" dirty="0"/>
              <a:t>Elder Abuse Investigator</a:t>
            </a:r>
          </a:p>
          <a:p>
            <a:pPr marL="0" indent="0" algn="ctr">
              <a:buNone/>
            </a:pPr>
            <a:r>
              <a:rPr lang="en-US" dirty="0"/>
              <a:t>(401) 274-4400, ext. 2383</a:t>
            </a:r>
          </a:p>
          <a:p>
            <a:pPr marL="0" indent="0" algn="ctr">
              <a:buNone/>
            </a:pPr>
            <a:r>
              <a:rPr lang="en-US" dirty="0"/>
              <a:t>mdriscoll@riag.ri.gov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3FE19E-088F-4841-8227-96054F509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23,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18D96B-88FF-4DA3-9E2B-C87B5826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General, State of Rhode Island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A032772-D6F4-4022-B652-32E738121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CBF1-EC55-419F-B9C2-6D220F00237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751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BEB7FFD1C76E43BF0AF39A88FB96FD" ma:contentTypeVersion="" ma:contentTypeDescription="Create a new document." ma:contentTypeScope="" ma:versionID="2097e7adb7d4e1b18c47107fe6963db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1da31fb677adb50c974eccea73b1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9EAAEC-5395-4916-9FF1-674E029AF45B}"/>
</file>

<file path=customXml/itemProps2.xml><?xml version="1.0" encoding="utf-8"?>
<ds:datastoreItem xmlns:ds="http://schemas.openxmlformats.org/officeDocument/2006/customXml" ds:itemID="{1A8F0D7D-D538-4F85-9708-29BD7742684B}"/>
</file>

<file path=customXml/itemProps3.xml><?xml version="1.0" encoding="utf-8"?>
<ds:datastoreItem xmlns:ds="http://schemas.openxmlformats.org/officeDocument/2006/customXml" ds:itemID="{E8EE5B03-98D9-4C0B-B3FD-2D58342A6CB4}"/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353</Words>
  <Application>Microsoft Office PowerPoint</Application>
  <PresentationFormat>Widescreen</PresentationFormat>
  <Paragraphs>88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Rhode Island  Office of the Attorney General</vt:lpstr>
      <vt:lpstr>United States is an Aging Population</vt:lpstr>
      <vt:lpstr>Statistics on Elder Abuse</vt:lpstr>
      <vt:lpstr>Forms of Elder Abuse</vt:lpstr>
      <vt:lpstr>Financial Abuse</vt:lpstr>
      <vt:lpstr>Elder Abuse Unit Statistics</vt:lpstr>
      <vt:lpstr>Rhode Island General Laws</vt:lpstr>
      <vt:lpstr>Moving Forward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Andrews</dc:creator>
  <cp:lastModifiedBy>Molly McCloskey</cp:lastModifiedBy>
  <cp:revision>14</cp:revision>
  <dcterms:created xsi:type="dcterms:W3CDTF">2017-10-04T14:58:23Z</dcterms:created>
  <dcterms:modified xsi:type="dcterms:W3CDTF">2019-02-01T17:41:58Z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0x01010014BEB7FFD1C76E43BF0AF39A88FB96FD</vt:lpwstr>
  </property>
</Properties>
</file>